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1"/>
  </p:notesMasterIdLst>
  <p:sldIdLst>
    <p:sldId id="256" r:id="rId2"/>
    <p:sldId id="257" r:id="rId3"/>
    <p:sldId id="285" r:id="rId4"/>
    <p:sldId id="279" r:id="rId5"/>
    <p:sldId id="282" r:id="rId6"/>
    <p:sldId id="281" r:id="rId7"/>
    <p:sldId id="284" r:id="rId8"/>
    <p:sldId id="286" r:id="rId9"/>
    <p:sldId id="280" r:id="rId10"/>
    <p:sldId id="287" r:id="rId11"/>
    <p:sldId id="288" r:id="rId12"/>
    <p:sldId id="289" r:id="rId13"/>
    <p:sldId id="291" r:id="rId14"/>
    <p:sldId id="292" r:id="rId15"/>
    <p:sldId id="293" r:id="rId16"/>
    <p:sldId id="295" r:id="rId17"/>
    <p:sldId id="296" r:id="rId18"/>
    <p:sldId id="297" r:id="rId19"/>
    <p:sldId id="298" r:id="rId20"/>
    <p:sldId id="294" r:id="rId21"/>
    <p:sldId id="300" r:id="rId22"/>
    <p:sldId id="299" r:id="rId23"/>
    <p:sldId id="301" r:id="rId24"/>
    <p:sldId id="302" r:id="rId25"/>
    <p:sldId id="303" r:id="rId26"/>
    <p:sldId id="304" r:id="rId27"/>
    <p:sldId id="305" r:id="rId28"/>
    <p:sldId id="306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7" autoAdjust="0"/>
    <p:restoredTop sz="90988" autoAdjust="0"/>
  </p:normalViewPr>
  <p:slideViewPr>
    <p:cSldViewPr snapToGrid="0">
      <p:cViewPr>
        <p:scale>
          <a:sx n="91" d="100"/>
          <a:sy n="91" d="100"/>
        </p:scale>
        <p:origin x="148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Set" TargetMode="Externa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s://en.wikipedia.org/wiki/Minimu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rdered_pair" TargetMode="External"/><Relationship Id="rId4" Type="http://schemas.openxmlformats.org/officeDocument/2006/relationships/hyperlink" Target="http://en.wikipedia.org/wiki/Set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 smtClean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Associate Professor</a:t>
            </a:r>
          </a:p>
          <a:p>
            <a:pPr algn="r"/>
            <a:r>
              <a:rPr lang="en-US" sz="1800" dirty="0" smtClean="0"/>
              <a:t>Information Systems and Cyber Security, College of Business School </a:t>
            </a:r>
          </a:p>
          <a:p>
            <a:pPr algn="r"/>
            <a:r>
              <a:rPr lang="en-US" sz="1800" dirty="0" smtClean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of a Tweet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57" y="1105596"/>
            <a:ext cx="4261001" cy="330773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0975" y="1181100"/>
            <a:ext cx="6107283" cy="2054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3200" dirty="0" smtClean="0"/>
              <a:t>A real graph has more more information content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Different type of nodes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567" y="4585473"/>
            <a:ext cx="120110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Question - Which </a:t>
            </a:r>
            <a:r>
              <a:rPr lang="en-US" sz="2400" b="1" dirty="0">
                <a:solidFill>
                  <a:srgbClr val="FF0000"/>
                </a:solidFill>
              </a:rPr>
              <a:t>of the following are the kinds of types nodes in a tweet graph might have?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User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Media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Hashtag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Extended Graph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148293" cy="5095875"/>
          </a:xfrm>
        </p:spPr>
        <p:txBody>
          <a:bodyPr/>
          <a:lstStyle/>
          <a:p>
            <a:r>
              <a:rPr lang="en-US" b="1" dirty="0" smtClean="0"/>
              <a:t>V:</a:t>
            </a:r>
            <a:r>
              <a:rPr lang="en-US" b="1" dirty="0"/>
              <a:t> is a </a:t>
            </a:r>
            <a:r>
              <a:rPr lang="en-US" b="1" dirty="0">
                <a:hlinkClick r:id="rId2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dirty="0" smtClean="0"/>
              <a:t>E: </a:t>
            </a:r>
            <a:r>
              <a:rPr lang="en-US" b="1" dirty="0"/>
              <a:t> is a set of edges (links).</a:t>
            </a:r>
          </a:p>
          <a:p>
            <a:r>
              <a:rPr lang="en-US" b="1" dirty="0" smtClean="0"/>
              <a:t>TN: set of node types</a:t>
            </a:r>
          </a:p>
          <a:p>
            <a:r>
              <a:rPr lang="en-US" b="1" dirty="0" smtClean="0"/>
              <a:t>f (TN </a:t>
            </a:r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V): type assignment to nodes (labels)</a:t>
            </a:r>
          </a:p>
          <a:p>
            <a:r>
              <a:rPr lang="en-US" b="1" dirty="0"/>
              <a:t>AN: set of node </a:t>
            </a:r>
            <a:r>
              <a:rPr lang="en-US" b="1" dirty="0" smtClean="0"/>
              <a:t>attributes</a:t>
            </a:r>
          </a:p>
          <a:p>
            <a:r>
              <a:rPr lang="en-US" b="1" dirty="0" smtClean="0"/>
              <a:t>TE: a set of edge types</a:t>
            </a:r>
          </a:p>
          <a:p>
            <a:r>
              <a:rPr lang="en-US" b="1" dirty="0" smtClean="0"/>
              <a:t>g (TE</a:t>
            </a:r>
            <a:r>
              <a:rPr lang="en-US" b="1" dirty="0" smtClean="0">
                <a:sym typeface="Wingdings"/>
              </a:rPr>
              <a:t> E): type assignment to edges </a:t>
            </a:r>
            <a:r>
              <a:rPr lang="en-US" b="1" dirty="0"/>
              <a:t>(labels)</a:t>
            </a:r>
            <a:endParaRPr lang="en-US" b="1" dirty="0" smtClean="0">
              <a:sym typeface="Wingdings"/>
            </a:endParaRPr>
          </a:p>
          <a:p>
            <a:r>
              <a:rPr lang="en-US" b="1" dirty="0" smtClean="0"/>
              <a:t>AE: set of edge attributes</a:t>
            </a:r>
          </a:p>
          <a:p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95" y="1116260"/>
            <a:ext cx="4261001" cy="3307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490" y="5247249"/>
            <a:ext cx="491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Node Schema </a:t>
            </a:r>
            <a:r>
              <a:rPr lang="en-US" dirty="0" smtClean="0"/>
              <a:t>= Properties (attributes) with Values</a:t>
            </a:r>
          </a:p>
          <a:p>
            <a:r>
              <a:rPr lang="en-US" b="1" dirty="0" smtClean="0"/>
              <a:t>Edge Schema </a:t>
            </a:r>
            <a:r>
              <a:rPr lang="en-US" dirty="0" smtClean="0"/>
              <a:t>= </a:t>
            </a:r>
            <a:r>
              <a:rPr lang="en-US" dirty="0"/>
              <a:t>Properties (attributes) with Values</a:t>
            </a:r>
          </a:p>
        </p:txBody>
      </p:sp>
    </p:spTree>
    <p:extLst>
      <p:ext uri="{BB962C8B-B14F-4D97-AF65-F5344CB8AC3E}">
        <p14:creationId xmlns:p14="http://schemas.microsoft.com/office/powerpoint/2010/main" val="21122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52" y="767671"/>
            <a:ext cx="2137211" cy="1946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Weight = an Edge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696933" cy="50958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b="1" dirty="0" smtClean="0"/>
              <a:t>Distance</a:t>
            </a:r>
            <a:r>
              <a:rPr lang="en-US" sz="3600" dirty="0" smtClean="0"/>
              <a:t> in a road network</a:t>
            </a:r>
          </a:p>
          <a:p>
            <a:pPr>
              <a:buFont typeface="Wingdings" charset="2"/>
              <a:buChar char="v"/>
            </a:pPr>
            <a:endParaRPr lang="en-US" sz="3600" b="1" dirty="0" smtClean="0"/>
          </a:p>
          <a:p>
            <a:pPr>
              <a:buFont typeface="Wingdings" charset="2"/>
              <a:buChar char="v"/>
            </a:pPr>
            <a:r>
              <a:rPr lang="en-US" sz="3600" b="1" dirty="0" smtClean="0"/>
              <a:t>Strength</a:t>
            </a:r>
            <a:r>
              <a:rPr lang="en-US" sz="3600" dirty="0" smtClean="0"/>
              <a:t> of Connection in a personal network</a:t>
            </a:r>
          </a:p>
          <a:p>
            <a:pPr>
              <a:buFont typeface="Wingdings" charset="2"/>
              <a:buChar char="v"/>
            </a:pPr>
            <a:endParaRPr lang="en-US" sz="3600" dirty="0" smtClean="0"/>
          </a:p>
          <a:p>
            <a:pPr>
              <a:buFont typeface="Wingdings" charset="2"/>
              <a:buChar char="v"/>
            </a:pPr>
            <a:r>
              <a:rPr lang="en-US" sz="3600" b="1" dirty="0" smtClean="0"/>
              <a:t>Likelihood</a:t>
            </a:r>
            <a:r>
              <a:rPr lang="en-US" sz="3600" dirty="0" smtClean="0"/>
              <a:t> of interaction in a biological network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14" y="4126256"/>
            <a:ext cx="3090888" cy="19877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31646" y="4051496"/>
            <a:ext cx="1312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0 1 0 0 1 0</a:t>
            </a:r>
          </a:p>
          <a:p>
            <a:r>
              <a:rPr lang="en-US" dirty="0" smtClean="0"/>
              <a:t>1 0 1 0 1 0</a:t>
            </a:r>
          </a:p>
          <a:p>
            <a:r>
              <a:rPr lang="en-US" dirty="0" smtClean="0"/>
              <a:t>0 1 0 1 0 0 </a:t>
            </a:r>
          </a:p>
          <a:p>
            <a:r>
              <a:rPr lang="en-US" dirty="0" smtClean="0"/>
              <a:t>0 0 1 0 1 1</a:t>
            </a:r>
          </a:p>
          <a:p>
            <a:r>
              <a:rPr lang="en-US" dirty="0" smtClean="0"/>
              <a:t>1 1 0 1 0 0</a:t>
            </a:r>
          </a:p>
          <a:p>
            <a:r>
              <a:rPr lang="en-US" dirty="0" smtClean="0"/>
              <a:t>0 0 0 1 0 0  </a:t>
            </a:r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>
            <a:off x="9630587" y="4047360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 rot="10800000">
            <a:off x="10720113" y="4047360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/>
          <p:cNvSpPr/>
          <p:nvPr/>
        </p:nvSpPr>
        <p:spPr>
          <a:xfrm>
            <a:off x="9475841" y="1400995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/>
          <p:cNvSpPr/>
          <p:nvPr/>
        </p:nvSpPr>
        <p:spPr>
          <a:xfrm rot="10800000">
            <a:off x="11142143" y="1400995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/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/>
                      <m:t>∞</m:t>
                    </m:r>
                  </m:oMath>
                </a14:m>
                <a:r>
                  <a:rPr lang="en-US" dirty="0" smtClean="0"/>
                  <a:t> 12 60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/>
                      <m:t>∞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/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/>
                      <m:t>∞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</a:rPr>
                      <m:t>∞</m:t>
                    </m:r>
                    <m:r>
                      <a:rPr lang="en-US" b="0" i="1" smtClean="0">
                        <a:latin typeface="Cambria Math" charset="0"/>
                      </a:rPr>
                      <m:t> 20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32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/>
                      <m:t>∞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i="1" smtClean="0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/>
                        <m:t>∞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7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/>
                        <m:t>∞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8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882200" cy="509587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pair of nodes can have different types of relationships simultaneously</a:t>
            </a:r>
          </a:p>
          <a:p>
            <a:endParaRPr lang="en-US" sz="2800" dirty="0"/>
          </a:p>
          <a:p>
            <a:r>
              <a:rPr lang="en-US" sz="2800" b="1" dirty="0" smtClean="0"/>
              <a:t>Multigraph: A network where multiple edges (parallel edges) can connect the same nodes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49" y="678659"/>
            <a:ext cx="4508500" cy="4533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7438710" y="819115"/>
            <a:ext cx="652300" cy="632765"/>
          </a:xfrm>
          <a:custGeom>
            <a:avLst/>
            <a:gdLst>
              <a:gd name="connsiteX0" fmla="*/ 650212 w 652300"/>
              <a:gd name="connsiteY0" fmla="*/ 479108 h 632765"/>
              <a:gd name="connsiteX1" fmla="*/ 214113 w 652300"/>
              <a:gd name="connsiteY1" fmla="*/ 807 h 632765"/>
              <a:gd name="connsiteX2" fmla="*/ 17165 w 652300"/>
              <a:gd name="connsiteY2" fmla="*/ 605718 h 632765"/>
              <a:gd name="connsiteX3" fmla="*/ 650212 w 652300"/>
              <a:gd name="connsiteY3" fmla="*/ 479108 h 63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300" h="632765">
                <a:moveTo>
                  <a:pt x="650212" y="479108"/>
                </a:moveTo>
                <a:cubicBezTo>
                  <a:pt x="683037" y="378290"/>
                  <a:pt x="319621" y="-20295"/>
                  <a:pt x="214113" y="807"/>
                </a:cubicBezTo>
                <a:cubicBezTo>
                  <a:pt x="108605" y="21909"/>
                  <a:pt x="-53173" y="528346"/>
                  <a:pt x="17165" y="605718"/>
                </a:cubicBezTo>
                <a:cubicBezTo>
                  <a:pt x="87503" y="683090"/>
                  <a:pt x="617387" y="579926"/>
                  <a:pt x="650212" y="479108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2913" y="4627685"/>
            <a:ext cx="11820525" cy="50958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A loop in a graph is where 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 smtClean="0">
                <a:solidFill>
                  <a:srgbClr val="FF0000"/>
                </a:solidFill>
              </a:rPr>
              <a:t>There is a way to get from node A to node B and back to node A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 smtClean="0">
                <a:solidFill>
                  <a:srgbClr val="FF0000"/>
                </a:solidFill>
              </a:rPr>
              <a:t>There is some (arbitrary length) path from a node back to itself, passing through other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 smtClean="0">
                <a:solidFill>
                  <a:srgbClr val="FF0000"/>
                </a:solidFill>
              </a:rPr>
              <a:t>There is an edge from a node to itself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2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940403" cy="5095875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Walk: </a:t>
            </a:r>
            <a:r>
              <a:rPr lang="en-US" sz="2800" dirty="0" smtClean="0"/>
              <a:t>an alternating sequence f vertices and edges over a graph.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H-&gt;</a:t>
            </a:r>
            <a:r>
              <a:rPr lang="en-US" sz="2800" b="1" dirty="0" smtClean="0">
                <a:solidFill>
                  <a:srgbClr val="00B0F0"/>
                </a:solidFill>
              </a:rPr>
              <a:t>F</a:t>
            </a:r>
            <a:r>
              <a:rPr lang="en-US" sz="2800" b="1" dirty="0" smtClean="0">
                <a:solidFill>
                  <a:srgbClr val="FF0000"/>
                </a:solidFill>
              </a:rPr>
              <a:t>-&gt;G-&gt;C-&gt;</a:t>
            </a:r>
            <a:r>
              <a:rPr lang="en-US" sz="2800" b="1" dirty="0" smtClean="0">
                <a:solidFill>
                  <a:srgbClr val="00B0F0"/>
                </a:solidFill>
              </a:rPr>
              <a:t>F</a:t>
            </a:r>
            <a:r>
              <a:rPr lang="en-US" sz="2800" b="1" dirty="0" smtClean="0">
                <a:solidFill>
                  <a:srgbClr val="FF0000"/>
                </a:solidFill>
              </a:rPr>
              <a:t>-&gt;E-&gt;B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Edges and nodes can be repeated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Path: </a:t>
            </a:r>
            <a:r>
              <a:rPr lang="en-US" sz="2600" dirty="0"/>
              <a:t>A walk with </a:t>
            </a:r>
            <a:r>
              <a:rPr lang="en-US" sz="2600" u="sng" dirty="0">
                <a:solidFill>
                  <a:srgbClr val="FF0000"/>
                </a:solidFill>
              </a:rPr>
              <a:t>no repeating node </a:t>
            </a:r>
            <a:r>
              <a:rPr lang="en-US" sz="2600" b="1" dirty="0"/>
              <a:t>except possibly </a:t>
            </a:r>
            <a:r>
              <a:rPr lang="en-US" sz="2600" dirty="0"/>
              <a:t>for the first and </a:t>
            </a:r>
            <a:r>
              <a:rPr lang="en-US" sz="2600" dirty="0" smtClean="0"/>
              <a:t>last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J-&gt;G-&gt;C-&gt;F-&gt;E-&gt;B</a:t>
            </a:r>
            <a:endParaRPr lang="en-US" sz="2600" b="1" dirty="0">
              <a:solidFill>
                <a:srgbClr val="FF0000"/>
              </a:solidFill>
            </a:endParaRPr>
          </a:p>
          <a:p>
            <a:endParaRPr lang="en-US" sz="2600" dirty="0"/>
          </a:p>
          <a:p>
            <a:r>
              <a:rPr lang="en-US" sz="2800" b="1" dirty="0" smtClean="0"/>
              <a:t>Constraining a walk</a:t>
            </a:r>
          </a:p>
          <a:p>
            <a:pPr lvl="1"/>
            <a:r>
              <a:rPr lang="en-US" sz="2600" b="1" dirty="0" smtClean="0"/>
              <a:t>Cycle</a:t>
            </a:r>
            <a:r>
              <a:rPr lang="en-US" sz="2600" dirty="0" smtClean="0"/>
              <a:t>: a path of length n &gt;= 3 whose start and end vertices are the same </a:t>
            </a:r>
            <a:r>
              <a:rPr lang="en-US" sz="2600" b="1" dirty="0" smtClean="0">
                <a:solidFill>
                  <a:srgbClr val="FF0000"/>
                </a:solidFill>
              </a:rPr>
              <a:t>J-&gt;G-&gt;C-&gt;F-&gt;J</a:t>
            </a:r>
          </a:p>
          <a:p>
            <a:pPr lvl="1"/>
            <a:endParaRPr lang="en-US" sz="2600" b="1" dirty="0" smtClean="0">
              <a:solidFill>
                <a:srgbClr val="FF0000"/>
              </a:solidFill>
            </a:endParaRPr>
          </a:p>
          <a:p>
            <a:pPr lvl="1"/>
            <a:r>
              <a:rPr lang="en-US" sz="2600" b="1" dirty="0" smtClean="0"/>
              <a:t>Acyclic</a:t>
            </a:r>
            <a:r>
              <a:rPr lang="en-US" sz="2600" dirty="0" smtClean="0"/>
              <a:t>: A walk with no cycle</a:t>
            </a:r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767" y="134204"/>
            <a:ext cx="2899679" cy="2975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970" y="3574351"/>
            <a:ext cx="2928824" cy="28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Trail</a:t>
            </a:r>
            <a:r>
              <a:rPr lang="en-US" sz="2800" dirty="0" smtClean="0"/>
              <a:t>: no edge can be repeated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Reachability</a:t>
            </a:r>
            <a:r>
              <a:rPr lang="en-US" sz="2800" dirty="0" smtClean="0"/>
              <a:t>: node u is reachable from node v if there is a path from v to u</a:t>
            </a:r>
          </a:p>
          <a:p>
            <a:r>
              <a:rPr lang="en-US" sz="2800" dirty="0"/>
              <a:t>B</a:t>
            </a:r>
            <a:r>
              <a:rPr lang="en-US" sz="2800" dirty="0" smtClean="0"/>
              <a:t> is reachable from J</a:t>
            </a:r>
          </a:p>
          <a:p>
            <a:r>
              <a:rPr lang="en-US" sz="2800" dirty="0"/>
              <a:t>J</a:t>
            </a:r>
            <a:r>
              <a:rPr lang="en-US" sz="2800" dirty="0" smtClean="0"/>
              <a:t> is not reachable from B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Analytics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14" y="1297176"/>
            <a:ext cx="4956469" cy="48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Path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148680"/>
            <a:ext cx="5392419" cy="5095875"/>
          </a:xfrm>
        </p:spPr>
      </p:pic>
      <p:sp>
        <p:nvSpPr>
          <p:cNvPr id="12" name="Rectangle 11"/>
          <p:cNvSpPr/>
          <p:nvPr/>
        </p:nvSpPr>
        <p:spPr>
          <a:xfrm>
            <a:off x="180974" y="1162314"/>
            <a:ext cx="57837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,Bold" charset="0"/>
              </a:rPr>
              <a:t>What is the “best” path to go from node </a:t>
            </a:r>
            <a:r>
              <a:rPr lang="en-US" sz="2800" dirty="0" smtClean="0">
                <a:latin typeface="Helvetica,Bold" charset="0"/>
              </a:rPr>
              <a:t>u </a:t>
            </a:r>
            <a:r>
              <a:rPr lang="en-US" sz="2800" dirty="0">
                <a:latin typeface="Helvetica,Bold" charset="0"/>
              </a:rPr>
              <a:t>to node </a:t>
            </a:r>
            <a:r>
              <a:rPr lang="en-US" sz="2800" dirty="0" smtClean="0">
                <a:latin typeface="Helvetica,Bold" charset="0"/>
              </a:rPr>
              <a:t>v?</a:t>
            </a:r>
          </a:p>
          <a:p>
            <a:endParaRPr lang="en-US" sz="2800" dirty="0">
              <a:latin typeface="Helvetica,Bold" charset="0"/>
            </a:endParaRPr>
          </a:p>
          <a:p>
            <a:r>
              <a:rPr lang="en-US" sz="2800" dirty="0"/>
              <a:t>Specification of “best” may include 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Function to optimize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avoid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Preferences to satisfy </a:t>
            </a:r>
          </a:p>
        </p:txBody>
      </p:sp>
    </p:spTree>
    <p:extLst>
      <p:ext uri="{BB962C8B-B14F-4D97-AF65-F5344CB8AC3E}">
        <p14:creationId xmlns:p14="http://schemas.microsoft.com/office/powerpoint/2010/main" val="2836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Function of optimization (Simpler Problem)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b="1" dirty="0" smtClean="0"/>
              <a:t>Find least weight path from I to B</a:t>
            </a:r>
          </a:p>
          <a:p>
            <a:r>
              <a:rPr lang="en-US" sz="3200" b="1" dirty="0" smtClean="0"/>
              <a:t>(Dijkstra’s Algorithm)</a:t>
            </a:r>
          </a:p>
          <a:p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1" y="1456189"/>
            <a:ext cx="4724965" cy="42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Find least weight path from I to </a:t>
            </a:r>
            <a:r>
              <a:rPr lang="en-US" sz="2800" b="1" dirty="0" smtClean="0"/>
              <a:t>B with constraints: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00B050"/>
                </a:solidFill>
              </a:rPr>
              <a:t>Nodes/edges </a:t>
            </a:r>
            <a:r>
              <a:rPr lang="en-US" sz="2800" b="1" dirty="0">
                <a:solidFill>
                  <a:srgbClr val="00B050"/>
                </a:solidFill>
              </a:rPr>
              <a:t>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Nodes/edges to avoid </a:t>
            </a:r>
          </a:p>
          <a:p>
            <a:r>
              <a:rPr lang="en-US" sz="2800" dirty="0" smtClean="0"/>
              <a:t>Example:</a:t>
            </a:r>
          </a:p>
          <a:p>
            <a:endParaRPr lang="en-US" sz="2800" dirty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Avoid paths through E </a:t>
            </a:r>
            <a:endParaRPr lang="en-US" sz="2800" dirty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Must go through J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12" y="1181100"/>
            <a:ext cx="5137387" cy="44186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Path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44" y="2124222"/>
            <a:ext cx="4040855" cy="3475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52" y="1129896"/>
            <a:ext cx="2705012" cy="2326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08" y="3808303"/>
            <a:ext cx="2705012" cy="232656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0331" y="1186168"/>
            <a:ext cx="2940149" cy="811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73209" y="1538006"/>
            <a:ext cx="1771517" cy="1697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3208" y="2589943"/>
            <a:ext cx="2066940" cy="922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417834" y="4906132"/>
            <a:ext cx="607914" cy="939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46274" y="5036234"/>
            <a:ext cx="2066940" cy="1027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97104" y="4720411"/>
            <a:ext cx="288300" cy="17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3186735" y="4543865"/>
            <a:ext cx="1213935" cy="646467"/>
          </a:xfrm>
          <a:prstGeom prst="leftArrow">
            <a:avLst>
              <a:gd name="adj1" fmla="val 4419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Source 2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0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Review Graph Theory </a:t>
            </a:r>
            <a:endParaRPr lang="en-US" sz="2400" b="1" dirty="0" smtClean="0"/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Graph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 </a:t>
            </a:r>
            <a:r>
              <a:rPr lang="en-US" sz="2000" b="1" dirty="0" smtClean="0"/>
              <a:t>Path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 smtClean="0"/>
              <a:t>Connectivity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 smtClean="0"/>
              <a:t>Community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 smtClean="0"/>
              <a:t>Centrality Analytics 	</a:t>
            </a:r>
            <a:endParaRPr lang="en-US" sz="2000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Diameter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432034" cy="5095875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 smtClean="0"/>
              <a:t>Diameter: the length of the </a:t>
            </a:r>
            <a:r>
              <a:rPr lang="en-US" b="1" dirty="0" smtClean="0"/>
              <a:t>“longest shortest path” </a:t>
            </a:r>
            <a:r>
              <a:rPr lang="en-US" dirty="0" smtClean="0"/>
              <a:t>between any two vertices (</a:t>
            </a:r>
            <a:r>
              <a:rPr lang="en-US" dirty="0" err="1" smtClean="0"/>
              <a:t>u,v</a:t>
            </a:r>
            <a:r>
              <a:rPr lang="en-US" dirty="0" smtClean="0"/>
              <a:t>). </a:t>
            </a:r>
            <a:r>
              <a:rPr lang="en-US" dirty="0"/>
              <a:t>In other words, a graph's diameter is the largest number of vertices which </a:t>
            </a:r>
            <a:r>
              <a:rPr lang="en-US" dirty="0" smtClean="0"/>
              <a:t>must be traversed in order to travel from one vertex to another vertex.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23" y="134204"/>
            <a:ext cx="4065077" cy="4226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37" y="2857894"/>
            <a:ext cx="3377858" cy="3402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2303" y="437441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91929" y="2466051"/>
            <a:ext cx="3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15" y="1147198"/>
            <a:ext cx="5203288" cy="515510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8230211" y="2152355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895" y="1125416"/>
            <a:ext cx="70684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Measuring Network Robustness 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Estimate the connectedness of a </a:t>
            </a:r>
            <a:r>
              <a:rPr lang="en-US" sz="2800" dirty="0" smtClean="0"/>
              <a:t>network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Evaluate </a:t>
            </a:r>
            <a:r>
              <a:rPr lang="en-US" sz="2800" dirty="0"/>
              <a:t>how much a </a:t>
            </a:r>
            <a:r>
              <a:rPr lang="en-US" sz="2800" dirty="0" smtClean="0"/>
              <a:t>structure </a:t>
            </a:r>
            <a:r>
              <a:rPr lang="en-US" sz="2800" dirty="0"/>
              <a:t>is affected by an </a:t>
            </a:r>
            <a:r>
              <a:rPr lang="en-US" sz="2800" dirty="0" smtClean="0"/>
              <a:t>attack (</a:t>
            </a:r>
            <a:r>
              <a:rPr lang="en-US" sz="2800" b="1" dirty="0" smtClean="0"/>
              <a:t>Redundancy)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Graph Connectivity</a:t>
            </a:r>
            <a:r>
              <a:rPr lang="en-US" sz="2800" dirty="0" smtClean="0"/>
              <a:t>: Asks </a:t>
            </a:r>
            <a:r>
              <a:rPr lang="en-US" sz="2800" dirty="0"/>
              <a:t>for the </a:t>
            </a:r>
            <a:r>
              <a:rPr lang="en-US" sz="2800" dirty="0">
                <a:hlinkClick r:id="rId3" tooltip="Minimum"/>
              </a:rPr>
              <a:t>minimum</a:t>
            </a:r>
            <a:r>
              <a:rPr lang="en-US" sz="2800" dirty="0"/>
              <a:t> number of elements (nodes or edges) that need to be removed to disconnect the remaining nodes from each </a:t>
            </a:r>
            <a:r>
              <a:rPr lang="en-US" sz="2800" dirty="0" smtClean="0"/>
              <a:t>other</a:t>
            </a:r>
          </a:p>
          <a:p>
            <a:endParaRPr lang="en-US" sz="2800" dirty="0"/>
          </a:p>
          <a:p>
            <a:pPr marL="457200" indent="-457200">
              <a:buFont typeface="Wingdings" charset="2"/>
              <a:buChar char="v"/>
            </a:pPr>
            <a:r>
              <a:rPr lang="en-US" sz="2800" dirty="0" smtClean="0">
                <a:solidFill>
                  <a:srgbClr val="FF0000"/>
                </a:solidFill>
              </a:rPr>
              <a:t>Finding connected component of a graph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2800" dirty="0" smtClean="0">
                <a:solidFill>
                  <a:srgbClr val="FF0000"/>
                </a:solidFill>
              </a:rPr>
              <a:t>Strongly connected fragment(s) of a graph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Connectivity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Connectivity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465224" cy="509587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Connectedness</a:t>
            </a:r>
            <a:r>
              <a:rPr lang="en-US" sz="2800" dirty="0" smtClean="0"/>
              <a:t>: A graph is connected if it contains a directed path from u to v or a directed path from v to u for every vertex-pair (</a:t>
            </a:r>
            <a:r>
              <a:rPr lang="en-US" sz="2800" dirty="0" err="1" smtClean="0"/>
              <a:t>u,v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>
                <a:solidFill>
                  <a:srgbClr val="FF0000"/>
                </a:solidFill>
              </a:rPr>
              <a:t>For Directed Graphs: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 smtClean="0"/>
              <a:t>Strongly connected</a:t>
            </a:r>
            <a:r>
              <a:rPr lang="en-US" sz="2800" dirty="0" smtClean="0"/>
              <a:t>: a directed path from every u to every v</a:t>
            </a:r>
            <a:br>
              <a:rPr lang="en-US" sz="2800" dirty="0" smtClean="0"/>
            </a:br>
            <a:r>
              <a:rPr lang="en-US" sz="2800" b="1" dirty="0" smtClean="0"/>
              <a:t>Weakly connected</a:t>
            </a:r>
            <a:r>
              <a:rPr lang="en-US" sz="2800" dirty="0" smtClean="0"/>
              <a:t>: connected after converting a directed graph to am undirected graph 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00" y="1077085"/>
            <a:ext cx="4040855" cy="34755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46200" y="5029142"/>
            <a:ext cx="4355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Helvetica,Bold" charset="0"/>
              </a:rPr>
              <a:t>Is this graph strongly or weakly connected? </a:t>
            </a:r>
            <a:endParaRPr lang="en-US" sz="280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15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Disconnecting a </a:t>
            </a:r>
            <a:r>
              <a:rPr lang="en-US" dirty="0"/>
              <a:t>C</a:t>
            </a:r>
            <a:r>
              <a:rPr lang="en-US" dirty="0" smtClean="0"/>
              <a:t>onnected Graph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890782" y="2897945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08610" y="4884203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324536" y="986166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Node Connectivity is 3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69" y="1422047"/>
            <a:ext cx="4934005" cy="4853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Disconnecting a </a:t>
            </a:r>
            <a:r>
              <a:rPr lang="en-US" dirty="0"/>
              <a:t>C</a:t>
            </a:r>
            <a:r>
              <a:rPr lang="en-US" dirty="0" smtClean="0"/>
              <a:t>onnected Graph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Edge Connectivity is 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884391" y="3769847"/>
            <a:ext cx="787792" cy="110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213806" y="4329056"/>
            <a:ext cx="771377" cy="549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482817" y="5092505"/>
            <a:ext cx="730989" cy="27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102035" y="3984566"/>
            <a:ext cx="693947" cy="894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Robustness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303036" cy="509587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If node v is reachable from node </a:t>
            </a:r>
            <a:r>
              <a:rPr lang="en-US" sz="2800" b="1" dirty="0" smtClean="0"/>
              <a:t>u </a:t>
            </a:r>
            <a:r>
              <a:rPr lang="en-US" sz="2800" b="1" dirty="0"/>
              <a:t>originally, it should remain reachable even if the network is “attacked” </a:t>
            </a:r>
          </a:p>
          <a:p>
            <a:r>
              <a:rPr lang="en-US" sz="2800" b="1" dirty="0"/>
              <a:t>Attacked </a:t>
            </a:r>
          </a:p>
          <a:p>
            <a:r>
              <a:rPr lang="en-US" sz="2800" b="1" dirty="0"/>
              <a:t>• Node/edge removed </a:t>
            </a:r>
          </a:p>
          <a:p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Degree of a node = Number of edges connected to it.</a:t>
            </a:r>
          </a:p>
          <a:p>
            <a:r>
              <a:rPr lang="en-US" sz="2800" b="1" dirty="0"/>
              <a:t>Degree of node F = 5 </a:t>
            </a:r>
          </a:p>
          <a:p>
            <a:r>
              <a:rPr lang="en-US" sz="2800" b="1" dirty="0"/>
              <a:t>-- Higher degree node is makes it higher vulnerable </a:t>
            </a:r>
            <a:endParaRPr lang="en-US" sz="2800" b="1" dirty="0" smtClean="0"/>
          </a:p>
          <a:p>
            <a:endParaRPr lang="en-US" sz="2800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398412" y="5391421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???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8635217" y="3518760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???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this network robust?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Robustness – assessed with respect to attacks</a:t>
            </a:r>
            <a:br>
              <a:rPr lang="en-US" sz="2800" dirty="0"/>
            </a:br>
            <a:r>
              <a:rPr lang="en-US" sz="2800" dirty="0"/>
              <a:t>Remove F (why F</a:t>
            </a:r>
            <a:r>
              <a:rPr lang="en-US" sz="2800" dirty="0" smtClean="0"/>
              <a:t>?) 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Paths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G,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J,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J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I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 disrupted 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Which node should the attacker target next? 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326880" y="3052689"/>
            <a:ext cx="1448971" cy="184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Indegree</a:t>
            </a:r>
            <a:r>
              <a:rPr lang="en-US" dirty="0" smtClean="0"/>
              <a:t> and </a:t>
            </a:r>
            <a:r>
              <a:rPr lang="en-US" dirty="0" err="1" smtClean="0"/>
              <a:t>Outdegree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2800" dirty="0"/>
              <a:t>For a vertex, the number of head ends adjacent to a vertex is called the </a:t>
            </a:r>
            <a:r>
              <a:rPr lang="en-US" sz="2800" b="1" i="1" dirty="0" err="1"/>
              <a:t>indegree</a:t>
            </a:r>
            <a:r>
              <a:rPr lang="en-US" sz="2800" dirty="0"/>
              <a:t> of the vertex and the number of tail ends adjacent to a vertex is its </a:t>
            </a:r>
            <a:r>
              <a:rPr lang="en-US" sz="2800" b="1" i="1" dirty="0" err="1"/>
              <a:t>outdegree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00" y="1301080"/>
            <a:ext cx="4596099" cy="277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Degree and Histogram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6" y="2538850"/>
            <a:ext cx="3231917" cy="238484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52" y="1642384"/>
            <a:ext cx="3044836" cy="4627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06" y="2538850"/>
            <a:ext cx="2322928" cy="30746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5298669" y="118215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Degree Table </a:t>
            </a:r>
            <a:endParaRPr lang="en-US" b="1"/>
          </a:p>
        </p:txBody>
      </p:sp>
      <p:sp>
        <p:nvSpPr>
          <p:cNvPr id="12" name="TextBox 11"/>
          <p:cNvSpPr txBox="1"/>
          <p:nvPr/>
        </p:nvSpPr>
        <p:spPr>
          <a:xfrm flipH="1">
            <a:off x="9233681" y="207548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Degree Histogram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7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Weighted Spectral 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6" y="787715"/>
            <a:ext cx="3378761" cy="279954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3752" y="787715"/>
            <a:ext cx="465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" charset="0"/>
              </a:rPr>
              <a:t>Normalized Laplacian Matrix L – symmetric </a:t>
            </a:r>
            <a:endParaRPr lang="en-US">
              <a:solidFill>
                <a:srgbClr val="FF0000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15" y="1224218"/>
            <a:ext cx="5372668" cy="4072597"/>
          </a:xfrm>
          <a:prstGeom prst="rect">
            <a:avLst/>
          </a:prstGeom>
        </p:spPr>
      </p:pic>
      <p:cxnSp>
        <p:nvCxnSpPr>
          <p:cNvPr id="14" name="Curved Connector 13"/>
          <p:cNvCxnSpPr>
            <a:stCxn id="7" idx="0"/>
          </p:cNvCxnSpPr>
          <p:nvPr/>
        </p:nvCxnSpPr>
        <p:spPr>
          <a:xfrm rot="16200000" flipH="1">
            <a:off x="3415763" y="-609322"/>
            <a:ext cx="1027015" cy="3821089"/>
          </a:xfrm>
          <a:prstGeom prst="curvedConnector4">
            <a:avLst>
              <a:gd name="adj1" fmla="val -22259"/>
              <a:gd name="adj2" fmla="val 72106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2018725" y="2097677"/>
            <a:ext cx="3821090" cy="1092500"/>
          </a:xfrm>
          <a:prstGeom prst="curvedConnector3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294"/>
            <a:ext cx="5526125" cy="14456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974" y="5370813"/>
            <a:ext cx="11820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The weighted spectral distribution (WSD) is a metric defined on the normalized Laplacian spectrum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. </a:t>
            </a:r>
            <a:r>
              <a:rPr lang="en-US" dirty="0"/>
              <a:t>It can be used for comparing complex networks with different sizes (number of nodes) and provides a </a:t>
            </a:r>
            <a:r>
              <a:rPr lang="en-US" dirty="0">
                <a:solidFill>
                  <a:srgbClr val="FF0000"/>
                </a:solidFill>
              </a:rPr>
              <a:t>sensitive </a:t>
            </a:r>
            <a:r>
              <a:rPr lang="en-US" dirty="0" smtClean="0">
                <a:solidFill>
                  <a:srgbClr val="FF0000"/>
                </a:solidFill>
              </a:rPr>
              <a:t>discrimination </a:t>
            </a:r>
            <a:r>
              <a:rPr lang="en-US" dirty="0"/>
              <a:t>of the structural robustness of complex networks.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a network, if two nodes are joined together by an edge, then they are neighbors of one another.</a:t>
            </a:r>
            <a:endParaRPr lang="en-US" dirty="0"/>
          </a:p>
          <a:p>
            <a:r>
              <a:rPr lang="en-US" dirty="0"/>
              <a:t> </a:t>
            </a:r>
          </a:p>
          <a:p>
            <a:pPr marL="932688" lvl="2" indent="-457200">
              <a:buFont typeface="+mj-lt"/>
              <a:buAutoNum type="alphaLcParenR"/>
            </a:pPr>
            <a:r>
              <a:rPr lang="en-US" sz="2000" dirty="0"/>
              <a:t>True</a:t>
            </a:r>
          </a:p>
          <a:p>
            <a:pPr marL="932688" lvl="2" indent="-457200">
              <a:buFont typeface="+mj-lt"/>
              <a:buAutoNum type="alphaLcParenR"/>
            </a:pPr>
            <a:r>
              <a:rPr lang="en-US" sz="2000" dirty="0"/>
              <a:t>False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 </a:t>
            </a:r>
            <a:r>
              <a:rPr lang="en-US" b="1" dirty="0" smtClean="0"/>
              <a:t>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</a:t>
            </a:r>
            <a:r>
              <a:rPr lang="en-US" sz="2400" dirty="0"/>
              <a:t>would like to construct a graph on </a:t>
            </a:r>
            <a:r>
              <a:rPr lang="en-US" sz="2400" dirty="0" err="1"/>
              <a:t>NetworkX</a:t>
            </a:r>
            <a:r>
              <a:rPr lang="en-US" sz="2400" dirty="0"/>
              <a:t>, where the nodes represent employees of a company and the edges represent the number of times an employee sent an email to another employee. What would be the best way to represent this network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Weighted, 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Undirected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Weighted multigraph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3: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which kinds of analysis might one be able to perform on a tweet graph?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Find influencers in a twitter community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find interacting groups of users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extract conversation </a:t>
            </a:r>
            <a:r>
              <a:rPr lang="en-US" sz="2400" dirty="0" smtClean="0"/>
              <a:t>threads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4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Draw the </a:t>
            </a:r>
            <a:r>
              <a:rPr lang="en-US" sz="2800" dirty="0"/>
              <a:t>adjacency matrix </a:t>
            </a:r>
            <a:r>
              <a:rPr lang="en-US" sz="2800" dirty="0" smtClean="0"/>
              <a:t>for the following graph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6" y="2208627"/>
            <a:ext cx="2504342" cy="218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517" y="1975827"/>
            <a:ext cx="2886124" cy="2413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6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Vs BEST describes the result in constant increasing in the number of edges in a graph, sometimes causing challenges in knowing when one has found "an answer" to one's analysis question?</a:t>
            </a:r>
          </a:p>
          <a:p>
            <a:r>
              <a:rPr lang="en-US" dirty="0"/>
              <a:t> 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Valence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Variety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Velocity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Volume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70" y="4289266"/>
            <a:ext cx="3090888" cy="198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= Network Math Definition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569640" cy="5095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Network = graph </a:t>
            </a:r>
            <a:r>
              <a:rPr lang="en-US" b="1" dirty="0" smtClean="0"/>
              <a:t>: A representation of connections among a set of objects. A graph is a </a:t>
            </a:r>
            <a:r>
              <a:rPr lang="en-US" b="1" dirty="0" smtClean="0">
                <a:solidFill>
                  <a:srgbClr val="FF0000"/>
                </a:solidFill>
              </a:rPr>
              <a:t>set of nodes (vertices</a:t>
            </a:r>
            <a:r>
              <a:rPr lang="en-US" b="1" dirty="0" smtClean="0"/>
              <a:t>) joined by </a:t>
            </a:r>
            <a:r>
              <a:rPr lang="en-US" b="1" dirty="0" smtClean="0">
                <a:solidFill>
                  <a:srgbClr val="FF0000"/>
                </a:solidFill>
              </a:rPr>
              <a:t>a set of lines or arrows (edge)</a:t>
            </a:r>
            <a:r>
              <a:rPr lang="en-US" b="1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formally, we define a graph G as an </a:t>
            </a:r>
            <a:r>
              <a:rPr lang="en-US" dirty="0">
                <a:hlinkClick r:id="rId3" tooltip="Ordered pair"/>
              </a:rPr>
              <a:t>ordered pair</a:t>
            </a:r>
            <a:r>
              <a:rPr lang="en-US" dirty="0"/>
              <a:t> </a:t>
            </a:r>
            <a:r>
              <a:rPr lang="en-US" i="1" dirty="0"/>
              <a:t>G</a:t>
            </a:r>
            <a:r>
              <a:rPr lang="en-US" dirty="0"/>
              <a:t> = 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 where 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V</a:t>
            </a:r>
            <a:r>
              <a:rPr lang="en-US" b="1" dirty="0"/>
              <a:t> is a </a:t>
            </a:r>
            <a:r>
              <a:rPr lang="en-US" b="1" dirty="0">
                <a:hlinkClick r:id="rId4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i="1" dirty="0"/>
              <a:t>E</a:t>
            </a:r>
            <a:r>
              <a:rPr lang="en-US" b="1" dirty="0"/>
              <a:t> is a set of edges (links</a:t>
            </a:r>
            <a:r>
              <a:rPr lang="en-US" b="1" dirty="0" smtClean="0"/>
              <a:t>).</a:t>
            </a:r>
          </a:p>
          <a:p>
            <a:endParaRPr lang="en-US" b="1" dirty="0"/>
          </a:p>
          <a:p>
            <a:r>
              <a:rPr lang="en-US" dirty="0"/>
              <a:t>Each edge is a pair of vertices. In other words, each element of E is a pair of elements of V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</a:t>
            </a:r>
            <a:r>
              <a:rPr lang="en-US" dirty="0"/>
              <a:t>: The picture above represents the following graph:</a:t>
            </a:r>
          </a:p>
          <a:p>
            <a:r>
              <a:rPr lang="en-US" b="1" i="1" dirty="0"/>
              <a:t>V</a:t>
            </a:r>
            <a:r>
              <a:rPr lang="en-US" b="1" dirty="0"/>
              <a:t> = {1,2,3,4,5,6}</a:t>
            </a:r>
          </a:p>
          <a:p>
            <a:r>
              <a:rPr lang="en-US" b="1" i="1" dirty="0"/>
              <a:t>E</a:t>
            </a:r>
            <a:r>
              <a:rPr lang="en-US" b="1" dirty="0"/>
              <a:t> = {{1,2},{1,5},{2,3},{2,5},{3,4},{4,5},{4,6</a:t>
            </a:r>
            <a:r>
              <a:rPr lang="en-US" b="1" dirty="0" smtClean="0"/>
              <a:t>}}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38" y="1260269"/>
            <a:ext cx="1654362" cy="2025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894" y="1278522"/>
            <a:ext cx="2137211" cy="19462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18498" y="3265657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</a:t>
            </a:r>
            <a:r>
              <a:rPr lang="en-US" sz="1400" b="1" smtClean="0"/>
              <a:t>irected </a:t>
            </a:r>
            <a:r>
              <a:rPr lang="en-US" sz="1400" b="1" dirty="0" smtClean="0"/>
              <a:t>Graph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616898" y="5823776"/>
            <a:ext cx="150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Undirected Graph</a:t>
            </a:r>
            <a:endParaRPr lang="en-US" sz="1400" b="1"/>
          </a:p>
        </p:txBody>
      </p:sp>
      <p:sp>
        <p:nvSpPr>
          <p:cNvPr id="13" name="TextBox 12"/>
          <p:cNvSpPr txBox="1"/>
          <p:nvPr/>
        </p:nvSpPr>
        <p:spPr>
          <a:xfrm>
            <a:off x="7393347" y="3287732"/>
            <a:ext cx="210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Directed/Weighted Graph</a:t>
            </a:r>
            <a:endParaRPr lang="en-US" sz="1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3819801"/>
            <a:ext cx="2101042" cy="20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7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Analytics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Path Analytics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Connectivity Analytics 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Community Analytics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Centrality Analytics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13181</TotalTime>
  <Words>1056</Words>
  <Application>Microsoft Macintosh PowerPoint</Application>
  <PresentationFormat>Widescreen</PresentationFormat>
  <Paragraphs>219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Calibri</vt:lpstr>
      <vt:lpstr>Calibri Light</vt:lpstr>
      <vt:lpstr>Cambria Math</vt:lpstr>
      <vt:lpstr>Courier New</vt:lpstr>
      <vt:lpstr>Helvetica</vt:lpstr>
      <vt:lpstr>Helvetica,Bold</vt:lpstr>
      <vt:lpstr>Mangal</vt:lpstr>
      <vt:lpstr>Webdings</vt:lpstr>
      <vt:lpstr>Wingdings</vt:lpstr>
      <vt:lpstr>Arial</vt:lpstr>
      <vt:lpstr>Arial</vt:lpstr>
      <vt:lpstr>Retrospect</vt:lpstr>
      <vt:lpstr>Big Data Technology</vt:lpstr>
      <vt:lpstr>Outline</vt:lpstr>
      <vt:lpstr>Question 1:</vt:lpstr>
      <vt:lpstr>Question 2:</vt:lpstr>
      <vt:lpstr>Question 3:</vt:lpstr>
      <vt:lpstr>Question 4:</vt:lpstr>
      <vt:lpstr>Question 5:</vt:lpstr>
      <vt:lpstr>Graph Theory = Network Math Definition </vt:lpstr>
      <vt:lpstr>Graph Analytics </vt:lpstr>
      <vt:lpstr>Graph of a Tweet</vt:lpstr>
      <vt:lpstr>Extended Graph Model</vt:lpstr>
      <vt:lpstr>Edge Weight = an Edge Property</vt:lpstr>
      <vt:lpstr>Multigraphs</vt:lpstr>
      <vt:lpstr>Path Analytics</vt:lpstr>
      <vt:lpstr>Path Analytics</vt:lpstr>
      <vt:lpstr>The Best Path</vt:lpstr>
      <vt:lpstr>Shortest Path</vt:lpstr>
      <vt:lpstr>Path Analytics</vt:lpstr>
      <vt:lpstr>PowerPoint Presentation</vt:lpstr>
      <vt:lpstr>Graph Diameter</vt:lpstr>
      <vt:lpstr>Why Graph Connectivity</vt:lpstr>
      <vt:lpstr>Graph Connectivity Analysis</vt:lpstr>
      <vt:lpstr>Disconnecting a Connected Graph</vt:lpstr>
      <vt:lpstr>Disconnecting a Connected Graph</vt:lpstr>
      <vt:lpstr>Network Robustness </vt:lpstr>
      <vt:lpstr>Is this network robust? </vt:lpstr>
      <vt:lpstr>Indegree and Outdegree</vt:lpstr>
      <vt:lpstr>Node Degree and Histogram</vt:lpstr>
      <vt:lpstr>Weighted Spectral Distribution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638</cp:revision>
  <dcterms:created xsi:type="dcterms:W3CDTF">2015-01-31T16:20:13Z</dcterms:created>
  <dcterms:modified xsi:type="dcterms:W3CDTF">2017-10-16T23:09:26Z</dcterms:modified>
</cp:coreProperties>
</file>